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0000"/>
    <a:srgbClr val="3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449508120722901E-2"/>
          <c:y val="0.16124881750974965"/>
          <c:w val="0.59504124540234016"/>
          <c:h val="0.83295500066764583"/>
        </c:manualLayout>
      </c:layout>
      <c:pieChart>
        <c:varyColors val="1"/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explosion val="1"/>
          <c:dPt>
            <c:idx val="0"/>
            <c:bubble3D val="0"/>
            <c:explosion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EE91-41C7-B63E-A21AAE54581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E91-41C7-B63E-A21AAE54581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EE91-41C7-B63E-A21AAE54581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EE91-41C7-B63E-A21AAE54581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EE91-41C7-B63E-A21AAE54581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EE91-41C7-B63E-A21AAE54581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Local Tax Levy 87%</c:v>
                </c:pt>
                <c:pt idx="1">
                  <c:v>State aid 6.3%</c:v>
                </c:pt>
                <c:pt idx="2">
                  <c:v>Bud Fund Balance  3%</c:v>
                </c:pt>
                <c:pt idx="3">
                  <c:v>Tuition 2.7%</c:v>
                </c:pt>
                <c:pt idx="4">
                  <c:v>X-Ord Aid .5%</c:v>
                </c:pt>
                <c:pt idx="5">
                  <c:v>Capital Outlay .2%</c:v>
                </c:pt>
                <c:pt idx="6">
                  <c:v>Misc .2%</c:v>
                </c:pt>
              </c:strCache>
            </c:strRef>
          </c:cat>
          <c:val>
            <c:numRef>
              <c:f>Sheet1!$C$2:$C$8</c:f>
              <c:numCache>
                <c:formatCode>"$"#,##0_);[Red]\("$"#,##0\)</c:formatCode>
                <c:ptCount val="7"/>
                <c:pt idx="0">
                  <c:v>8106108</c:v>
                </c:pt>
                <c:pt idx="1">
                  <c:v>589621</c:v>
                </c:pt>
                <c:pt idx="2">
                  <c:v>282301</c:v>
                </c:pt>
                <c:pt idx="3">
                  <c:v>294840</c:v>
                </c:pt>
                <c:pt idx="4">
                  <c:v>50000</c:v>
                </c:pt>
                <c:pt idx="5">
                  <c:v>18205</c:v>
                </c:pt>
                <c:pt idx="6">
                  <c:v>18480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E91-41C7-B63E-A21AAE54581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extLst xmlns:c16r2="http://schemas.microsoft.com/office/drawing/2015/06/chart"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Column1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</c:spPr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1-EE91-41C7-B63E-A21AAE545811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</c:spPr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</c:spPr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5-EE91-41C7-B63E-A21AAE545811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</c:spPr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3-EE91-41C7-B63E-A21AAE545811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</c:spPr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</c:spPr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</c:spPr>
                </c:dPt>
                <c:dLbls>
                  <c:spPr>
                    <a:pattFill prst="pct75">
                      <a:fgClr>
                        <a:prstClr val="black">
                          <a:lumMod val="75000"/>
                          <a:lumOff val="25000"/>
                        </a:prstClr>
                      </a:fgClr>
                      <a:bgClr>
                        <a:prstClr val="black">
                          <a:lumMod val="65000"/>
                          <a:lumOff val="35000"/>
                        </a:prstClr>
                      </a:bgClr>
                    </a:pattFill>
                    <a:ln>
                      <a:noFill/>
                    </a:ln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33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bestFi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>
                        <a:solidFill>
                          <a:schemeClr val="dk1">
                            <a:lumMod val="50000"/>
                            <a:lumOff val="50000"/>
                          </a:schemeClr>
                        </a:solidFill>
                      </a:ln>
                      <a:effectLst/>
                    </c:spPr>
                  </c:leaderLines>
                  <c:extLst xmlns:c16r2="http://schemas.microsoft.com/office/drawing/2015/06/chart">
                    <c:ext uri="{CE6537A1-D6FC-4f65-9D91-7224C49458BB}"/>
                  </c:extLst>
                </c:dLbls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Sheet1!$A$2:$A$8</c15:sqref>
                        </c15:formulaRef>
                      </c:ext>
                    </c:extLst>
                    <c:strCache>
                      <c:ptCount val="7"/>
                      <c:pt idx="0">
                        <c:v>Local Tax Levy 87%</c:v>
                      </c:pt>
                      <c:pt idx="1">
                        <c:v>State aid 6.3%</c:v>
                      </c:pt>
                      <c:pt idx="2">
                        <c:v>Bud Fund Balance  3%</c:v>
                      </c:pt>
                      <c:pt idx="3">
                        <c:v>Tuition 2.7%</c:v>
                      </c:pt>
                      <c:pt idx="4">
                        <c:v>X-Ord Aid .5%</c:v>
                      </c:pt>
                      <c:pt idx="5">
                        <c:v>Capital Outlay .2%</c:v>
                      </c:pt>
                      <c:pt idx="6">
                        <c:v>Misc .2%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Sheet1!$B$2:$B$8</c15:sqref>
                        </c15:formulaRef>
                      </c:ext>
                    </c:extLst>
                    <c:numCache>
                      <c:formatCode>0.00%</c:formatCode>
                      <c:ptCount val="7"/>
                      <c:pt idx="0" formatCode="0%">
                        <c:v>0.87</c:v>
                      </c:pt>
                      <c:pt idx="1">
                        <c:v>6.3E-2</c:v>
                      </c:pt>
                      <c:pt idx="2" formatCode="0%">
                        <c:v>0.03</c:v>
                      </c:pt>
                      <c:pt idx="3">
                        <c:v>2.7E-2</c:v>
                      </c:pt>
                      <c:pt idx="4">
                        <c:v>5.0000000000000001E-3</c:v>
                      </c:pt>
                      <c:pt idx="5">
                        <c:v>2E-3</c:v>
                      </c:pt>
                      <c:pt idx="6">
                        <c:v>2E-3</c:v>
                      </c:pt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0-EE91-41C7-B63E-A21AAE545811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551606822254661"/>
          <c:y val="0.37269990486175308"/>
          <c:w val="0.32657049521912118"/>
          <c:h val="0.5360021453270410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12700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627489721568812E-2"/>
          <c:y val="0.12182312675095332"/>
          <c:w val="0.57353883340794654"/>
          <c:h val="0.79098734063989751"/>
        </c:manualLayout>
      </c:layout>
      <c:pieChart>
        <c:varyColors val="1"/>
        <c:ser>
          <c:idx val="1"/>
          <c:order val="0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Sheet1!$A$2:$A$9</c15:sqref>
                  </c15:fullRef>
                </c:ext>
              </c:extLst>
              <c:f>Sheet1!$A$2:$A$8</c:f>
              <c:strCache>
                <c:ptCount val="7"/>
                <c:pt idx="0">
                  <c:v>Local Tax Levy 88%</c:v>
                </c:pt>
                <c:pt idx="1">
                  <c:v>State Aid 6.2%</c:v>
                </c:pt>
                <c:pt idx="2">
                  <c:v>Bud Fund Balance 2%</c:v>
                </c:pt>
                <c:pt idx="3">
                  <c:v>Tuition 2.3%</c:v>
                </c:pt>
                <c:pt idx="4">
                  <c:v>X-Ord Aid .6%</c:v>
                </c:pt>
                <c:pt idx="5">
                  <c:v>Capital Outlay .7%</c:v>
                </c:pt>
                <c:pt idx="6">
                  <c:v>Misc .2%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Sheet1!$C$2:$C$9</c15:sqref>
                  </c15:fullRef>
                </c:ext>
              </c:extLst>
              <c:f>Sheet1!$C$2:$C$8</c:f>
              <c:numCache>
                <c:formatCode>"$"#,##0_);[Red]\("$"#,##0\)</c:formatCode>
                <c:ptCount val="7"/>
                <c:pt idx="0">
                  <c:v>8539307</c:v>
                </c:pt>
                <c:pt idx="1">
                  <c:v>598827</c:v>
                </c:pt>
                <c:pt idx="2">
                  <c:v>282301</c:v>
                </c:pt>
                <c:pt idx="3">
                  <c:v>220500</c:v>
                </c:pt>
                <c:pt idx="4">
                  <c:v>60000</c:v>
                </c:pt>
                <c:pt idx="5">
                  <c:v>70295</c:v>
                </c:pt>
                <c:pt idx="6">
                  <c:v>23000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6B1-4268-A943-0D48EC2DFCF6}"/>
            </c:ext>
            <c:ext xmlns:c15="http://schemas.microsoft.com/office/drawing/2012/chart" uri="{02D57815-91ED-43cb-92C2-25804820EDAC}">
              <c15:categoryFilterExceptions>
                <c15:categoryFilterException>
                  <c15:sqref>Sheet1!$C$9</c15:sqref>
                  <c15:spPr xmlns:c15="http://schemas.microsoft.com/office/drawing/2012/chart">
                    <a:solidFill>
                      <a:schemeClr val="accent2">
                        <a:lumMod val="60000"/>
                      </a:schemeClr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</c15:spPr>
                  <c15:bubble3D val="0"/>
                </c15:categoryFilterException>
              </c15:categoryFilterExceptions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01729260032049"/>
          <c:y val="0.34811044985575124"/>
          <c:w val="0.30982716647792169"/>
          <c:h val="0.5238287821614314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12700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sm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cap="small" baseline="0" dirty="0" smtClean="0">
                <a:solidFill>
                  <a:schemeClr val="tx1"/>
                </a:solidFill>
              </a:rPr>
              <a:t>Comparison of K-6/8 Budgets throughout the County</a:t>
            </a:r>
          </a:p>
          <a:p>
            <a:pPr>
              <a:defRPr sz="2000" cap="small"/>
            </a:pPr>
            <a:r>
              <a:rPr lang="en-US" sz="2000" cap="small" baseline="0" dirty="0" smtClean="0">
                <a:solidFill>
                  <a:schemeClr val="tx1"/>
                </a:solidFill>
              </a:rPr>
              <a:t>Based on the 2016 Taxpayers Guide to Education S</a:t>
            </a:r>
            <a:r>
              <a:rPr lang="en-US" sz="2000" b="1" i="0" u="none" strike="noStrike" kern="1200" cap="small" spc="15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</a:t>
            </a:r>
            <a:r>
              <a:rPr lang="en-US" sz="2000" cap="small" baseline="0" dirty="0" smtClean="0">
                <a:solidFill>
                  <a:schemeClr val="tx1"/>
                </a:solidFill>
              </a:rPr>
              <a:t>nding (TGES</a:t>
            </a:r>
            <a:r>
              <a:rPr lang="en-US" sz="2000" cap="small" baseline="0" dirty="0" smtClean="0"/>
              <a:t>)</a:t>
            </a:r>
            <a:endParaRPr lang="en-US" sz="2000" cap="small" baseline="0" dirty="0"/>
          </a:p>
        </c:rich>
      </c:tx>
      <c:layout>
        <c:manualLayout>
          <c:xMode val="edge"/>
          <c:yMode val="edge"/>
          <c:x val="0.1546687396559506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sm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822720934664402"/>
          <c:y val="0.16203997567816533"/>
          <c:w val="0.79965143688249163"/>
          <c:h val="0.762699322845454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pattFill prst="narVert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Rockaway Borough</c:v>
                </c:pt>
                <c:pt idx="1">
                  <c:v>Netcong</c:v>
                </c:pt>
                <c:pt idx="2">
                  <c:v>Wharton</c:v>
                </c:pt>
                <c:pt idx="3">
                  <c:v>Riverdale</c:v>
                </c:pt>
                <c:pt idx="4">
                  <c:v>Lincoln Park</c:v>
                </c:pt>
                <c:pt idx="5">
                  <c:v>Mine Hill</c:v>
                </c:pt>
                <c:pt idx="6">
                  <c:v>Denville</c:v>
                </c:pt>
                <c:pt idx="7">
                  <c:v>Boonton Township</c:v>
                </c:pt>
                <c:pt idx="8">
                  <c:v>Morris Plains</c:v>
                </c:pt>
                <c:pt idx="9">
                  <c:v>Rockaway Township</c:v>
                </c:pt>
                <c:pt idx="10">
                  <c:v>Mt. Arlington</c:v>
                </c:pt>
                <c:pt idx="11">
                  <c:v>Mendham Township</c:v>
                </c:pt>
              </c:strCache>
            </c:strRef>
          </c:cat>
          <c:val>
            <c:numRef>
              <c:f>Sheet1!$B$2:$B$13</c:f>
              <c:numCache>
                <c:formatCode>"$"#,##0.00_);[Red]\("$"#,##0.00\)</c:formatCode>
                <c:ptCount val="12"/>
                <c:pt idx="0">
                  <c:v>16169</c:v>
                </c:pt>
                <c:pt idx="1">
                  <c:v>18466</c:v>
                </c:pt>
                <c:pt idx="2">
                  <c:v>18669</c:v>
                </c:pt>
                <c:pt idx="3">
                  <c:v>18671</c:v>
                </c:pt>
                <c:pt idx="4">
                  <c:v>19015</c:v>
                </c:pt>
                <c:pt idx="5">
                  <c:v>19027</c:v>
                </c:pt>
                <c:pt idx="6">
                  <c:v>19190</c:v>
                </c:pt>
                <c:pt idx="7">
                  <c:v>19771</c:v>
                </c:pt>
                <c:pt idx="8">
                  <c:v>20853</c:v>
                </c:pt>
                <c:pt idx="9">
                  <c:v>22310</c:v>
                </c:pt>
                <c:pt idx="10">
                  <c:v>22310</c:v>
                </c:pt>
                <c:pt idx="11">
                  <c:v>27154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pattFill prst="narVert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Rockaway Borough</c:v>
                </c:pt>
                <c:pt idx="1">
                  <c:v>Netcong</c:v>
                </c:pt>
                <c:pt idx="2">
                  <c:v>Wharton</c:v>
                </c:pt>
                <c:pt idx="3">
                  <c:v>Riverdale</c:v>
                </c:pt>
                <c:pt idx="4">
                  <c:v>Lincoln Park</c:v>
                </c:pt>
                <c:pt idx="5">
                  <c:v>Mine Hill</c:v>
                </c:pt>
                <c:pt idx="6">
                  <c:v>Denville</c:v>
                </c:pt>
                <c:pt idx="7">
                  <c:v>Boonton Township</c:v>
                </c:pt>
                <c:pt idx="8">
                  <c:v>Morris Plains</c:v>
                </c:pt>
                <c:pt idx="9">
                  <c:v>Rockaway Township</c:v>
                </c:pt>
                <c:pt idx="10">
                  <c:v>Mt. Arlington</c:v>
                </c:pt>
                <c:pt idx="11">
                  <c:v>Mendham Township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pattFill prst="narVert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Rockaway Borough</c:v>
                </c:pt>
                <c:pt idx="1">
                  <c:v>Netcong</c:v>
                </c:pt>
                <c:pt idx="2">
                  <c:v>Wharton</c:v>
                </c:pt>
                <c:pt idx="3">
                  <c:v>Riverdale</c:v>
                </c:pt>
                <c:pt idx="4">
                  <c:v>Lincoln Park</c:v>
                </c:pt>
                <c:pt idx="5">
                  <c:v>Mine Hill</c:v>
                </c:pt>
                <c:pt idx="6">
                  <c:v>Denville</c:v>
                </c:pt>
                <c:pt idx="7">
                  <c:v>Boonton Township</c:v>
                </c:pt>
                <c:pt idx="8">
                  <c:v>Morris Plains</c:v>
                </c:pt>
                <c:pt idx="9">
                  <c:v>Rockaway Township</c:v>
                </c:pt>
                <c:pt idx="10">
                  <c:v>Mt. Arlington</c:v>
                </c:pt>
                <c:pt idx="11">
                  <c:v>Mendham Township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27"/>
        <c:overlap val="-48"/>
        <c:axId val="205711224"/>
        <c:axId val="205711616"/>
      </c:barChart>
      <c:catAx>
        <c:axId val="2057112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1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711616"/>
        <c:crosses val="autoZero"/>
        <c:auto val="1"/>
        <c:lblAlgn val="ctr"/>
        <c:lblOffset val="100"/>
        <c:noMultiLvlLbl val="0"/>
      </c:catAx>
      <c:valAx>
        <c:axId val="205711616"/>
        <c:scaling>
          <c:orientation val="minMax"/>
        </c:scaling>
        <c:delete val="1"/>
        <c:axPos val="b"/>
        <c:numFmt formatCode="&quot;$&quot;#,##0.00_);[Red]\(&quot;$&quot;#,##0.00\)" sourceLinked="1"/>
        <c:majorTickMark val="none"/>
        <c:minorTickMark val="none"/>
        <c:tickLblPos val="nextTo"/>
        <c:crossAx val="205711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0.8594</cdr:x>
      <cdr:y>0.71683</cdr:y>
    </cdr:from>
    <cdr:to>
      <cdr:x>0.93829</cdr:x>
      <cdr:y>0.90179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961836" y="354378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0.82801</cdr:x>
      <cdr:y>0.53753</cdr:y>
    </cdr:from>
    <cdr:to>
      <cdr:x>0.90689</cdr:x>
      <cdr:y>0.72249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597942" y="265737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0.86262</cdr:x>
      <cdr:y>0.64699</cdr:y>
    </cdr:from>
    <cdr:to>
      <cdr:x>0.94151</cdr:x>
      <cdr:y>0.83196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999159" y="319855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F9E703-EE3F-4722-A7F7-3DE887DD2967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3A46A1D-0DEF-4C90-9AFB-51EFDDA64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46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51FB-E5A4-4C1A-A48C-A326F8A35151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DBA73-2AEB-4147-85F0-EE9FBC703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7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51FB-E5A4-4C1A-A48C-A326F8A35151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DBA73-2AEB-4147-85F0-EE9FBC703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26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51FB-E5A4-4C1A-A48C-A326F8A35151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DBA73-2AEB-4147-85F0-EE9FBC703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44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51FB-E5A4-4C1A-A48C-A326F8A35151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DBA73-2AEB-4147-85F0-EE9FBC703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1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51FB-E5A4-4C1A-A48C-A326F8A35151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DBA73-2AEB-4147-85F0-EE9FBC703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5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51FB-E5A4-4C1A-A48C-A326F8A35151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DBA73-2AEB-4147-85F0-EE9FBC703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358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51FB-E5A4-4C1A-A48C-A326F8A35151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DBA73-2AEB-4147-85F0-EE9FBC703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32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51FB-E5A4-4C1A-A48C-A326F8A35151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DBA73-2AEB-4147-85F0-EE9FBC703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47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51FB-E5A4-4C1A-A48C-A326F8A35151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DBA73-2AEB-4147-85F0-EE9FBC703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79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51FB-E5A4-4C1A-A48C-A326F8A35151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DBA73-2AEB-4147-85F0-EE9FBC703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55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51FB-E5A4-4C1A-A48C-A326F8A35151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DBA73-2AEB-4147-85F0-EE9FBC703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19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E51FB-E5A4-4C1A-A48C-A326F8A35151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DBA73-2AEB-4147-85F0-EE9FBC703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07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22515"/>
            <a:ext cx="9144000" cy="2322286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Rockaway Borough Board of Education</a:t>
            </a:r>
            <a:br>
              <a:rPr lang="en-US" sz="4400" b="1" dirty="0" smtClean="0"/>
            </a:br>
            <a:r>
              <a:rPr lang="en-US" sz="4400" b="1" dirty="0" smtClean="0"/>
              <a:t>Public Hearing for the </a:t>
            </a:r>
            <a:br>
              <a:rPr lang="en-US" sz="4400" b="1" dirty="0" smtClean="0"/>
            </a:br>
            <a:r>
              <a:rPr lang="en-US" sz="4400" b="1" dirty="0" smtClean="0"/>
              <a:t>2018-19 School Budget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268686"/>
            <a:ext cx="9144000" cy="106921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Presented by:</a:t>
            </a:r>
          </a:p>
          <a:p>
            <a:r>
              <a:rPr lang="en-US" dirty="0" smtClean="0"/>
              <a:t>Mrs. Phyllis Alpaugh, Superintendent of Schools &amp; </a:t>
            </a:r>
          </a:p>
          <a:p>
            <a:r>
              <a:rPr lang="en-US" dirty="0" smtClean="0"/>
              <a:t>Mr. William Stepka, Business Administrator/Board Secretary</a:t>
            </a:r>
          </a:p>
        </p:txBody>
      </p:sp>
      <p:pic>
        <p:nvPicPr>
          <p:cNvPr id="1026" name="Picture 2" descr="https://lh6.googleusercontent.com/XKRrlRRkouNyBKaDZXCVwMSaXgiLQMHpSz1gRWgIL5v-iCVRVt-sKfUriin2yS_PLa1b_T4U1K3dODxaXHcpvncrdG8Ffa6ALQU4ya0QO6AwAo_ZwhTfG9I85-RcbbeMhUCTpmwJjrLwzrKYh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884" y="3018993"/>
            <a:ext cx="2240583" cy="2031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31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9790" y="365125"/>
            <a:ext cx="9704010" cy="1325563"/>
          </a:xfrm>
        </p:spPr>
        <p:txBody>
          <a:bodyPr/>
          <a:lstStyle/>
          <a:p>
            <a:r>
              <a:rPr lang="en-US" b="1" dirty="0" smtClean="0"/>
              <a:t>Technology Concerns Addressed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7456" y="1825625"/>
            <a:ext cx="9746343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Expansion of Technology Based Initiatives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 smtClean="0"/>
              <a:t>1:1 Initiative expanded to include 6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grade as well as 7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&amp; 8</a:t>
            </a:r>
            <a:r>
              <a:rPr lang="en-US" sz="2600" baseline="30000" dirty="0" smtClean="0"/>
              <a:t>th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 smtClean="0"/>
              <a:t>ST Math to include 1</a:t>
            </a:r>
            <a:r>
              <a:rPr lang="en-US" sz="2600" baseline="30000" dirty="0" smtClean="0"/>
              <a:t>st</a:t>
            </a:r>
            <a:r>
              <a:rPr lang="en-US" sz="2600" dirty="0" smtClean="0"/>
              <a:t>, 2</a:t>
            </a:r>
            <a:r>
              <a:rPr lang="en-US" sz="2600" baseline="30000" dirty="0" smtClean="0"/>
              <a:t>nd</a:t>
            </a:r>
            <a:r>
              <a:rPr lang="en-US" sz="2600" dirty="0" smtClean="0"/>
              <a:t>, 5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and 6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grades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600" baseline="30000" dirty="0"/>
          </a:p>
          <a:p>
            <a:pPr lvl="1">
              <a:buFont typeface="Wingdings" panose="05000000000000000000" pitchFamily="2" charset="2"/>
              <a:buChar char="Ø"/>
            </a:pPr>
            <a:endParaRPr lang="en-US" baseline="30000" dirty="0" smtClean="0"/>
          </a:p>
          <a:p>
            <a:r>
              <a:rPr lang="en-US" dirty="0" smtClean="0"/>
              <a:t>Equipment and Services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 smtClean="0"/>
              <a:t>Additional and replacement Chromebooks to support 1:1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 smtClean="0"/>
              <a:t>Upkeep and replacement of Smartboards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rgbClr val="7E0000"/>
                </a:solidFill>
              </a:rPr>
              <a:t>New laptops for faculty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 smtClean="0"/>
              <a:t>Upgrades to virtual server network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rgbClr val="7E0000"/>
                </a:solidFill>
              </a:rPr>
              <a:t>Additional security cameras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 smtClean="0"/>
              <a:t>Transition to Gmail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https://lh6.googleusercontent.com/XKRrlRRkouNyBKaDZXCVwMSaXgiLQMHpSz1gRWgIL5v-iCVRVt-sKfUriin2yS_PLa1b_T4U1K3dODxaXHcpvncrdG8Ffa6ALQU4ya0QO6AwAo_ZwhTfG9I85-RcbbeMhUCTpmwJjrLwzrKYh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19" y="399488"/>
            <a:ext cx="1309776" cy="118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47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4952" y="365125"/>
            <a:ext cx="9708848" cy="1325563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What is the Local Tax Impact?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4953" y="1825625"/>
            <a:ext cx="7583024" cy="474934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000" dirty="0" smtClean="0"/>
              <a:t>The local </a:t>
            </a:r>
            <a:r>
              <a:rPr lang="en-US" sz="4000" smtClean="0"/>
              <a:t>school tax</a:t>
            </a:r>
          </a:p>
          <a:p>
            <a:pPr marL="0" indent="0" algn="ctr">
              <a:buNone/>
            </a:pPr>
            <a:r>
              <a:rPr lang="en-US" sz="4000" smtClean="0"/>
              <a:t>will </a:t>
            </a:r>
            <a:r>
              <a:rPr lang="en-US" sz="4000" dirty="0" smtClean="0"/>
              <a:t>increase</a:t>
            </a:r>
          </a:p>
          <a:p>
            <a:pPr marL="0" indent="0" algn="ctr">
              <a:buNone/>
            </a:pPr>
            <a:r>
              <a:rPr lang="en-US" sz="4000" dirty="0" smtClean="0"/>
              <a:t>$168 </a:t>
            </a:r>
          </a:p>
          <a:p>
            <a:pPr marL="0" indent="0" algn="ctr">
              <a:buNone/>
            </a:pPr>
            <a:r>
              <a:rPr lang="en-US" sz="4000" dirty="0" smtClean="0"/>
              <a:t>for the 2018-19 school year</a:t>
            </a:r>
          </a:p>
          <a:p>
            <a:pPr marL="0" indent="0" algn="ctr">
              <a:buNone/>
            </a:pPr>
            <a:r>
              <a:rPr lang="en-US" sz="4000" dirty="0" smtClean="0"/>
              <a:t> on the average home</a:t>
            </a:r>
          </a:p>
          <a:p>
            <a:pPr marL="0" indent="0" algn="ctr">
              <a:buNone/>
            </a:pPr>
            <a:r>
              <a:rPr lang="en-US" sz="4000" dirty="0" smtClean="0"/>
              <a:t> assessed at $300,819.</a:t>
            </a:r>
          </a:p>
          <a:p>
            <a:pPr marL="0" indent="0">
              <a:buNone/>
            </a:pPr>
            <a:r>
              <a:rPr lang="en-US" dirty="0"/>
              <a:t> </a:t>
            </a:r>
            <a:endParaRPr lang="en-US" sz="2600" dirty="0"/>
          </a:p>
          <a:p>
            <a:pPr marL="0" indent="0" algn="ctr">
              <a:buNone/>
            </a:pPr>
            <a:r>
              <a:rPr lang="en-US" sz="2600" i="1" dirty="0" smtClean="0">
                <a:solidFill>
                  <a:srgbClr val="7E0000"/>
                </a:solidFill>
              </a:rPr>
              <a:t>“</a:t>
            </a:r>
            <a:r>
              <a:rPr lang="en-US" sz="2900" i="1" dirty="0" smtClean="0">
                <a:solidFill>
                  <a:srgbClr val="7E0000"/>
                </a:solidFill>
              </a:rPr>
              <a:t>Empowering all students to reach their potential.”</a:t>
            </a:r>
            <a:endParaRPr lang="en-US" sz="2900" dirty="0" smtClean="0">
              <a:solidFill>
                <a:srgbClr val="7E0000"/>
              </a:solidFill>
            </a:endParaRPr>
          </a:p>
          <a:p>
            <a:pPr marL="0" indent="0" algn="ctr">
              <a:buNone/>
            </a:pPr>
            <a:endParaRPr lang="en-US" sz="4000" dirty="0"/>
          </a:p>
        </p:txBody>
      </p:sp>
      <p:pic>
        <p:nvPicPr>
          <p:cNvPr id="4" name="Picture 2" descr="https://lh6.googleusercontent.com/XKRrlRRkouNyBKaDZXCVwMSaXgiLQMHpSz1gRWgIL5v-iCVRVt-sKfUriin2yS_PLa1b_T4U1K3dODxaXHcpvncrdG8Ffa6ALQU4ya0QO6AwAo_ZwhTfG9I85-RcbbeMhUCTpmwJjrLwzrKYh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18" y="399488"/>
            <a:ext cx="1303973" cy="118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110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342" y="365126"/>
            <a:ext cx="9481457" cy="1202418"/>
          </a:xfrm>
        </p:spPr>
        <p:txBody>
          <a:bodyPr>
            <a:normAutofit/>
          </a:bodyPr>
          <a:lstStyle/>
          <a:p>
            <a:r>
              <a:rPr lang="en-US" b="1" dirty="0" smtClean="0"/>
              <a:t>Budget Priorities for 2018-19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754154"/>
            <a:ext cx="9524999" cy="4469363"/>
          </a:xfrm>
        </p:spPr>
        <p:txBody>
          <a:bodyPr>
            <a:normAutofit fontScale="77500" lnSpcReduction="20000"/>
          </a:bodyPr>
          <a:lstStyle/>
          <a:p>
            <a:r>
              <a:rPr lang="en-US" sz="4100" dirty="0" smtClean="0"/>
              <a:t>Preserving small class size</a:t>
            </a:r>
          </a:p>
          <a:p>
            <a:r>
              <a:rPr lang="en-US" sz="4100" dirty="0" smtClean="0"/>
              <a:t>Expanding faculty to address student needs</a:t>
            </a:r>
          </a:p>
          <a:p>
            <a:r>
              <a:rPr lang="en-US" sz="4100" dirty="0" smtClean="0"/>
              <a:t>Increasing integration of technology</a:t>
            </a:r>
          </a:p>
          <a:p>
            <a:r>
              <a:rPr lang="en-US" sz="4100" dirty="0" smtClean="0"/>
              <a:t>Enhancing building and campus security</a:t>
            </a:r>
          </a:p>
          <a:p>
            <a:r>
              <a:rPr lang="en-US" sz="4100" dirty="0" smtClean="0"/>
              <a:t>Promoting the health and well being of both students and staff</a:t>
            </a:r>
          </a:p>
          <a:p>
            <a:r>
              <a:rPr lang="en-US" sz="4100" dirty="0" smtClean="0"/>
              <a:t>Ensuring academic growth for all students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*Budget developed with input from faculty, administrative team and community stakeholders to support both existing programs and student needs as well as expand upon current curricular offerings.</a:t>
            </a:r>
            <a:endParaRPr lang="en-US" i="1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6" name="Picture 2" descr="https://lh6.googleusercontent.com/XKRrlRRkouNyBKaDZXCVwMSaXgiLQMHpSz1gRWgIL5v-iCVRVt-sKfUriin2yS_PLa1b_T4U1K3dODxaXHcpvncrdG8Ffa6ALQU4ya0QO6AwAo_ZwhTfG9I85-RcbbeMhUCTpmwJjrLwzrKYh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41" y="422752"/>
            <a:ext cx="1334558" cy="1210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7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915" y="365123"/>
            <a:ext cx="9905999" cy="1666875"/>
          </a:xfrm>
        </p:spPr>
        <p:txBody>
          <a:bodyPr/>
          <a:lstStyle/>
          <a:p>
            <a:r>
              <a:rPr lang="en-US" b="1" dirty="0" smtClean="0"/>
              <a:t>Enrollment Projections for 2018-19</a:t>
            </a:r>
            <a:br>
              <a:rPr lang="en-US" b="1" dirty="0" smtClean="0"/>
            </a:br>
            <a:r>
              <a:rPr lang="en-US" b="1" dirty="0" smtClean="0"/>
              <a:t>Lincoln Elementary School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5108026"/>
              </p:ext>
            </p:extLst>
          </p:nvPr>
        </p:nvGraphicFramePr>
        <p:xfrm>
          <a:off x="1670092" y="2678148"/>
          <a:ext cx="6636657" cy="3011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5044">
                  <a:extLst>
                    <a:ext uri="{9D8B030D-6E8A-4147-A177-3AD203B41FA5}">
                      <a16:colId xmlns="" xmlns:a16="http://schemas.microsoft.com/office/drawing/2014/main" val="2692885822"/>
                    </a:ext>
                  </a:extLst>
                </a:gridCol>
                <a:gridCol w="1919918">
                  <a:extLst>
                    <a:ext uri="{9D8B030D-6E8A-4147-A177-3AD203B41FA5}">
                      <a16:colId xmlns="" xmlns:a16="http://schemas.microsoft.com/office/drawing/2014/main" val="3577035086"/>
                    </a:ext>
                  </a:extLst>
                </a:gridCol>
                <a:gridCol w="1891695">
                  <a:extLst>
                    <a:ext uri="{9D8B030D-6E8A-4147-A177-3AD203B41FA5}">
                      <a16:colId xmlns="" xmlns:a16="http://schemas.microsoft.com/office/drawing/2014/main" val="4134220197"/>
                    </a:ext>
                  </a:extLst>
                </a:gridCol>
              </a:tblGrid>
              <a:tr h="416076">
                <a:tc>
                  <a:txBody>
                    <a:bodyPr/>
                    <a:lstStyle/>
                    <a:p>
                      <a:r>
                        <a:rPr lang="en-US" dirty="0" smtClean="0"/>
                        <a:t>Grade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Students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Class Size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83697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Pre-K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16278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Kindergarten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93025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grade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5794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grade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72387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grade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55750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83397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Multiple</a:t>
                      </a:r>
                      <a:r>
                        <a:rPr lang="en-US" baseline="0" dirty="0" smtClean="0"/>
                        <a:t> Disabilities (MD)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45401090"/>
                  </a:ext>
                </a:extLst>
              </a:tr>
            </a:tbl>
          </a:graphicData>
        </a:graphic>
      </p:graphicFrame>
      <p:pic>
        <p:nvPicPr>
          <p:cNvPr id="6" name="Picture 2" descr="https://lh6.googleusercontent.com/XKRrlRRkouNyBKaDZXCVwMSaXgiLQMHpSz1gRWgIL5v-iCVRVt-sKfUriin2yS_PLa1b_T4U1K3dODxaXHcpvncrdG8Ffa6ALQU4ya0QO6AwAo_ZwhTfG9I85-RcbbeMhUCTpmwJjrLwzrKYh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95" y="581953"/>
            <a:ext cx="1359820" cy="123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094573" y="3262185"/>
            <a:ext cx="223657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*According to Center for Public Education, a class size of under 20 is optimal for supporting academic achievement on the elementary level.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3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7867" y="365125"/>
            <a:ext cx="9795932" cy="1666875"/>
          </a:xfrm>
        </p:spPr>
        <p:txBody>
          <a:bodyPr/>
          <a:lstStyle/>
          <a:p>
            <a:r>
              <a:rPr lang="en-US" b="1" dirty="0" smtClean="0"/>
              <a:t>Enrollment Projections for 2018-19</a:t>
            </a:r>
            <a:br>
              <a:rPr lang="en-US" b="1" dirty="0" smtClean="0"/>
            </a:br>
            <a:r>
              <a:rPr lang="en-US" b="1" dirty="0" smtClean="0"/>
              <a:t>Thomas Jefferson Middle School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6601775"/>
              </p:ext>
            </p:extLst>
          </p:nvPr>
        </p:nvGraphicFramePr>
        <p:xfrm>
          <a:off x="1781302" y="2533136"/>
          <a:ext cx="6636657" cy="3314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5044">
                  <a:extLst>
                    <a:ext uri="{9D8B030D-6E8A-4147-A177-3AD203B41FA5}">
                      <a16:colId xmlns="" xmlns:a16="http://schemas.microsoft.com/office/drawing/2014/main" val="2692885822"/>
                    </a:ext>
                  </a:extLst>
                </a:gridCol>
                <a:gridCol w="1919918">
                  <a:extLst>
                    <a:ext uri="{9D8B030D-6E8A-4147-A177-3AD203B41FA5}">
                      <a16:colId xmlns="" xmlns:a16="http://schemas.microsoft.com/office/drawing/2014/main" val="3577035086"/>
                    </a:ext>
                  </a:extLst>
                </a:gridCol>
                <a:gridCol w="1891695">
                  <a:extLst>
                    <a:ext uri="{9D8B030D-6E8A-4147-A177-3AD203B41FA5}">
                      <a16:colId xmlns="" xmlns:a16="http://schemas.microsoft.com/office/drawing/2014/main" val="4134220197"/>
                    </a:ext>
                  </a:extLst>
                </a:gridCol>
              </a:tblGrid>
              <a:tr h="449877">
                <a:tc>
                  <a:txBody>
                    <a:bodyPr/>
                    <a:lstStyle/>
                    <a:p>
                      <a:r>
                        <a:rPr lang="en-US" dirty="0" smtClean="0"/>
                        <a:t>Grade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Students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Class Size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83697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grade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16278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grade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93025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grade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5794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grade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72387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grade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55750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Multiple</a:t>
                      </a:r>
                      <a:r>
                        <a:rPr lang="en-US" baseline="0" dirty="0" smtClean="0"/>
                        <a:t> Disabled (MD)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83397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Learning</a:t>
                      </a:r>
                      <a:r>
                        <a:rPr lang="en-US" baseline="0" dirty="0" smtClean="0"/>
                        <a:t>/Language Disabled (LLD)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45401090"/>
                  </a:ext>
                </a:extLst>
              </a:tr>
            </a:tbl>
          </a:graphicData>
        </a:graphic>
      </p:graphicFrame>
      <p:pic>
        <p:nvPicPr>
          <p:cNvPr id="6" name="Picture 2" descr="https://lh6.googleusercontent.com/XKRrlRRkouNyBKaDZXCVwMSaXgiLQMHpSz1gRWgIL5v-iCVRVt-sKfUriin2yS_PLa1b_T4U1K3dODxaXHcpvncrdG8Ffa6ALQU4ya0QO6AwAo_ZwhTfG9I85-RcbbeMhUCTpmwJjrLwzrKYh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60" y="483810"/>
            <a:ext cx="1434507" cy="130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383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04035" y="361840"/>
            <a:ext cx="9763246" cy="1125507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Revenue Budget Comparison</a:t>
            </a:r>
            <a:endParaRPr lang="en-US" sz="48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607274" y="1617921"/>
            <a:ext cx="2434283" cy="803277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2017-18</a:t>
            </a:r>
          </a:p>
          <a:p>
            <a:pPr algn="ctr"/>
            <a:r>
              <a:rPr lang="en-US" dirty="0" smtClean="0"/>
              <a:t>$9,341,555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16314397"/>
              </p:ext>
            </p:extLst>
          </p:nvPr>
        </p:nvGraphicFramePr>
        <p:xfrm>
          <a:off x="1315616" y="2657964"/>
          <a:ext cx="4814596" cy="3710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7302844" y="1383958"/>
            <a:ext cx="3686432" cy="1167814"/>
          </a:xfrm>
        </p:spPr>
        <p:txBody>
          <a:bodyPr>
            <a:normAutofit fontScale="25000" lnSpcReduction="20000"/>
          </a:bodyPr>
          <a:lstStyle/>
          <a:p>
            <a:pPr algn="ctr"/>
            <a:endParaRPr lang="en-US" sz="2800" dirty="0" smtClean="0"/>
          </a:p>
          <a:p>
            <a:pPr algn="ctr"/>
            <a:endParaRPr lang="en-US" sz="2900" dirty="0" smtClean="0"/>
          </a:p>
          <a:p>
            <a:pPr algn="ctr"/>
            <a:r>
              <a:rPr lang="en-US" sz="9600" dirty="0" smtClean="0"/>
              <a:t>2018-19</a:t>
            </a:r>
            <a:endParaRPr lang="en-US" sz="9600" dirty="0"/>
          </a:p>
          <a:p>
            <a:pPr algn="ctr"/>
            <a:r>
              <a:rPr lang="en-US" sz="9600" dirty="0" smtClean="0"/>
              <a:t>$9,699,727</a:t>
            </a:r>
            <a:endParaRPr lang="en-US" sz="9600" dirty="0"/>
          </a:p>
          <a:p>
            <a:pPr algn="ctr"/>
            <a:endParaRPr lang="en-US" sz="2900" dirty="0"/>
          </a:p>
        </p:txBody>
      </p:sp>
      <p:pic>
        <p:nvPicPr>
          <p:cNvPr id="9" name="Picture 2" descr="https://lh6.googleusercontent.com/XKRrlRRkouNyBKaDZXCVwMSaXgiLQMHpSz1gRWgIL5v-iCVRVt-sKfUriin2yS_PLa1b_T4U1K3dODxaXHcpvncrdG8Ffa6ALQU4ya0QO6AwAo_ZwhTfG9I85-RcbbeMhUCTpmwJjrLwzrKYh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54" y="361840"/>
            <a:ext cx="1304081" cy="1182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7" name="Content Placeholder 1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629492175"/>
              </p:ext>
            </p:extLst>
          </p:nvPr>
        </p:nvGraphicFramePr>
        <p:xfrm>
          <a:off x="6699379" y="2682172"/>
          <a:ext cx="4967902" cy="3666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9165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635276" y="365125"/>
            <a:ext cx="9718524" cy="1325563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Actual Per Pupil Cost Comparison</a:t>
            </a:r>
            <a:endParaRPr lang="en-US" sz="4800" b="1" dirty="0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7323876"/>
              </p:ext>
            </p:extLst>
          </p:nvPr>
        </p:nvGraphicFramePr>
        <p:xfrm>
          <a:off x="584887" y="1690688"/>
          <a:ext cx="11607114" cy="4199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Picture 2" descr="https://lh6.googleusercontent.com/XKRrlRRkouNyBKaDZXCVwMSaXgiLQMHpSz1gRWgIL5v-iCVRVt-sKfUriin2yS_PLa1b_T4U1K3dODxaXHcpvncrdG8Ffa6ALQU4ya0QO6AwAo_ZwhTfG9I85-RcbbeMhUCTpmwJjrLwzrKYh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01" y="365125"/>
            <a:ext cx="1283675" cy="1164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64973" y="5947417"/>
            <a:ext cx="10488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E0000"/>
                </a:solidFill>
              </a:rPr>
              <a:t>Always fiscally responsible, but looking to address new educational opportunities with the upcoming budget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410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6504" y="365125"/>
            <a:ext cx="9867296" cy="132556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Cost Savings through Shared Services</a:t>
            </a:r>
            <a:br>
              <a:rPr lang="en-US" sz="4000" b="1" dirty="0" smtClean="0"/>
            </a:br>
            <a:r>
              <a:rPr lang="en-US" sz="4000" b="1" dirty="0" smtClean="0"/>
              <a:t>&amp; Always Evaluating New Cost Saving Measures</a:t>
            </a:r>
            <a:endParaRPr lang="en-US" sz="4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38570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Morris Hills Regional School District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Child Study Team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Transportation Services</a:t>
            </a:r>
          </a:p>
          <a:p>
            <a:endParaRPr lang="en-US" sz="2400" dirty="0"/>
          </a:p>
          <a:p>
            <a:r>
              <a:rPr lang="en-US" sz="2400" dirty="0" smtClean="0"/>
              <a:t>Municipality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Recreational Field Use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School Resource officers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Snow removal &amp; supplies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r>
              <a:rPr lang="en-US" sz="2000" b="1" dirty="0" smtClean="0"/>
              <a:t>Approximate Savings per year:  $350,000</a:t>
            </a:r>
          </a:p>
          <a:p>
            <a:pPr marL="457200" lvl="1" indent="0">
              <a:buNone/>
            </a:pPr>
            <a:r>
              <a:rPr lang="en-US" sz="2000" b="1" dirty="0" smtClean="0"/>
              <a:t>Approximate Cumulative Savings: $1.2M+</a:t>
            </a:r>
            <a:endParaRPr lang="en-US" sz="2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84610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Morris County Educational Services &amp; Sussex Co-op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Transportation for out of district special education students</a:t>
            </a:r>
          </a:p>
          <a:p>
            <a:endParaRPr lang="en-US" sz="2400" dirty="0"/>
          </a:p>
          <a:p>
            <a:r>
              <a:rPr lang="en-US" sz="2400" dirty="0" smtClean="0"/>
              <a:t>ACES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Electricity &amp; Gas bills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E-rate for telecommunications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Education Data Services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Purchasing of school supplies</a:t>
            </a:r>
          </a:p>
          <a:p>
            <a:pPr marL="0" indent="0" algn="ctr">
              <a:buNone/>
            </a:pPr>
            <a:endParaRPr lang="en-US" sz="2400" u="sng" dirty="0"/>
          </a:p>
        </p:txBody>
      </p:sp>
      <p:pic>
        <p:nvPicPr>
          <p:cNvPr id="4" name="Picture 2" descr="https://lh6.googleusercontent.com/XKRrlRRkouNyBKaDZXCVwMSaXgiLQMHpSz1gRWgIL5v-iCVRVt-sKfUriin2yS_PLa1b_T4U1K3dODxaXHcpvncrdG8Ffa6ALQU4ya0QO6AwAo_ZwhTfG9I85-RcbbeMhUCTpmwJjrLwzrKYh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49" y="409763"/>
            <a:ext cx="1363203" cy="1236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890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7457" y="365126"/>
            <a:ext cx="9746343" cy="119758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Staffing Needs </a:t>
            </a:r>
            <a:r>
              <a:rPr lang="en-US" b="1" dirty="0"/>
              <a:t>Addressed in Upcoming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010" y="1825624"/>
            <a:ext cx="9650790" cy="470096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Staffing Needs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E0000"/>
                </a:solidFill>
              </a:rPr>
              <a:t>Additional Elementary teacher to cover enrollment needs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E0000"/>
                </a:solidFill>
              </a:rPr>
              <a:t>Newly created Guidance position for Lincoln Elementary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E0000"/>
                </a:solidFill>
              </a:rPr>
              <a:t>Additional staff to cover increased enrollment </a:t>
            </a:r>
            <a:r>
              <a:rPr lang="en-US" dirty="0">
                <a:solidFill>
                  <a:srgbClr val="7E0000"/>
                </a:solidFill>
              </a:rPr>
              <a:t>f</a:t>
            </a:r>
            <a:r>
              <a:rPr lang="en-US" dirty="0" smtClean="0">
                <a:solidFill>
                  <a:srgbClr val="7E0000"/>
                </a:solidFill>
              </a:rPr>
              <a:t>or ESL/ELL students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E0000"/>
                </a:solidFill>
              </a:rPr>
              <a:t>Class III Security officer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E0000"/>
                </a:solidFill>
              </a:rPr>
              <a:t>Anticipated increase for staff health benefits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E0000"/>
                </a:solidFill>
              </a:rPr>
              <a:t>Negotiated increase in staff salaries</a:t>
            </a:r>
          </a:p>
          <a:p>
            <a:pPr marL="0" indent="0">
              <a:buNone/>
            </a:pPr>
            <a:endParaRPr lang="en-US" sz="2400" dirty="0" smtClean="0">
              <a:solidFill>
                <a:srgbClr val="7E0000"/>
              </a:solidFill>
            </a:endParaRPr>
          </a:p>
          <a:p>
            <a:r>
              <a:rPr lang="en-US" sz="2600" dirty="0" smtClean="0"/>
              <a:t>Continuation of all Special Education Programs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Ongoing reduction of out-of-district placements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Increasing more tuition students when possible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OT, PT and Speech therapies provided when eligible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>
              <a:solidFill>
                <a:srgbClr val="7E0000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7E0000"/>
              </a:solidFill>
            </a:endParaRPr>
          </a:p>
          <a:p>
            <a:endParaRPr lang="en-US" sz="2000" dirty="0">
              <a:solidFill>
                <a:srgbClr val="3E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8969829" y="1825625"/>
            <a:ext cx="3222171" cy="33656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400" dirty="0" smtClean="0"/>
          </a:p>
        </p:txBody>
      </p:sp>
      <p:pic>
        <p:nvPicPr>
          <p:cNvPr id="4" name="Picture 2" descr="https://lh6.googleusercontent.com/XKRrlRRkouNyBKaDZXCVwMSaXgiLQMHpSz1gRWgIL5v-iCVRVt-sKfUriin2yS_PLa1b_T4U1K3dODxaXHcpvncrdG8Ffa6ALQU4ya0QO6AwAo_ZwhTfG9I85-RcbbeMhUCTpmwJjrLwzrKYh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51" y="361710"/>
            <a:ext cx="1324291" cy="1200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85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466" y="344163"/>
            <a:ext cx="9797144" cy="1325563"/>
          </a:xfrm>
        </p:spPr>
        <p:txBody>
          <a:bodyPr/>
          <a:lstStyle/>
          <a:p>
            <a:r>
              <a:rPr lang="en-US" b="1" dirty="0" smtClean="0"/>
              <a:t>Programming Needs Addressed in Budget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9466" y="1825625"/>
            <a:ext cx="9694334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Continuation of existing programs and ongoing updates of curricula and resources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WIN (What I Need) Intervention Program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Reader’s and Writer’s Workshop for K-6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Phonics First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Reading Recovery &amp; Leveled Literacy Intervention (LLI)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Renaissance—STAR and Accelerated Reader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IXL Diagnostic Tool &amp; Practice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E0000"/>
                </a:solidFill>
              </a:rPr>
              <a:t>New Math Series for K-5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E0000"/>
                </a:solidFill>
              </a:rPr>
              <a:t>Addition of Coding to Technology Curriculum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7E0000"/>
                </a:solidFill>
              </a:rPr>
              <a:t>Partnership with Junior Achievement for CID classes</a:t>
            </a:r>
            <a:endParaRPr lang="en-US" dirty="0" smtClean="0">
              <a:solidFill>
                <a:srgbClr val="7E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E0000"/>
                </a:solidFill>
              </a:rPr>
              <a:t>All Athletic offerings and clubs plus Return of Interscholastic Soccer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2" descr="https://lh6.googleusercontent.com/XKRrlRRkouNyBKaDZXCVwMSaXgiLQMHpSz1gRWgIL5v-iCVRVt-sKfUriin2yS_PLa1b_T4U1K3dODxaXHcpvncrdG8Ffa6ALQU4ya0QO6AwAo_ZwhTfG9I85-RcbbeMhUCTpmwJjrLwzrKYh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27" y="414674"/>
            <a:ext cx="1267443" cy="114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613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</TotalTime>
  <Words>561</Words>
  <Application>Microsoft Office PowerPoint</Application>
  <PresentationFormat>Widescreen</PresentationFormat>
  <Paragraphs>148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Rockaway Borough Board of Education Public Hearing for the  2018-19 School Budget</vt:lpstr>
      <vt:lpstr>Budget Priorities for 2018-19</vt:lpstr>
      <vt:lpstr>Enrollment Projections for 2018-19 Lincoln Elementary School</vt:lpstr>
      <vt:lpstr>Enrollment Projections for 2018-19 Thomas Jefferson Middle School</vt:lpstr>
      <vt:lpstr>Revenue Budget Comparison</vt:lpstr>
      <vt:lpstr>Actual Per Pupil Cost Comparison</vt:lpstr>
      <vt:lpstr>Cost Savings through Shared Services &amp; Always Evaluating New Cost Saving Measures</vt:lpstr>
      <vt:lpstr>Staffing Needs Addressed in Upcoming Budget</vt:lpstr>
      <vt:lpstr>Programming Needs Addressed in Budget</vt:lpstr>
      <vt:lpstr>Technology Concerns Addressed</vt:lpstr>
      <vt:lpstr>What is the Local Tax Impact?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Rockaway Borough Board of Education Public Hearing for the 2018-19  School Budget</dc:title>
  <dc:creator>Alpaugh, Phyllis</dc:creator>
  <cp:lastModifiedBy>William Stepka</cp:lastModifiedBy>
  <cp:revision>71</cp:revision>
  <cp:lastPrinted>2018-04-24T16:17:27Z</cp:lastPrinted>
  <dcterms:created xsi:type="dcterms:W3CDTF">2018-04-18T00:13:56Z</dcterms:created>
  <dcterms:modified xsi:type="dcterms:W3CDTF">2018-04-25T16:55:22Z</dcterms:modified>
</cp:coreProperties>
</file>